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1" r:id="rId3"/>
    <p:sldId id="276" r:id="rId4"/>
    <p:sldId id="277" r:id="rId5"/>
    <p:sldId id="286" r:id="rId6"/>
    <p:sldId id="274" r:id="rId7"/>
    <p:sldId id="294" r:id="rId8"/>
    <p:sldId id="293" r:id="rId9"/>
    <p:sldId id="287" r:id="rId10"/>
    <p:sldId id="278" r:id="rId11"/>
    <p:sldId id="273" r:id="rId12"/>
    <p:sldId id="289" r:id="rId13"/>
    <p:sldId id="291" r:id="rId14"/>
    <p:sldId id="288" r:id="rId15"/>
    <p:sldId id="265" r:id="rId16"/>
    <p:sldId id="267" r:id="rId17"/>
    <p:sldId id="270" r:id="rId18"/>
    <p:sldId id="271" r:id="rId19"/>
    <p:sldId id="281" r:id="rId20"/>
    <p:sldId id="290" r:id="rId21"/>
    <p:sldId id="275" r:id="rId22"/>
    <p:sldId id="285" r:id="rId23"/>
    <p:sldId id="279" r:id="rId24"/>
    <p:sldId id="280" r:id="rId25"/>
    <p:sldId id="283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8EE"/>
    <a:srgbClr val="F1F462"/>
    <a:srgbClr val="C6CA0E"/>
    <a:srgbClr val="44546A"/>
    <a:srgbClr val="973721"/>
    <a:srgbClr val="352A3A"/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9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35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9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7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0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4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8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9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2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0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8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91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EF8A-D6D4-48CE-A296-CB8DFB492619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7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華康宗楷體W7" panose="030007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learngitbranching.js.org/?locale=zh_TW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28D375-F753-FD19-BAA1-0847E885DA82}"/>
              </a:ext>
            </a:extLst>
          </p:cNvPr>
          <p:cNvSpPr txBox="1"/>
          <p:nvPr/>
        </p:nvSpPr>
        <p:spPr>
          <a:xfrm>
            <a:off x="6945908" y="184447"/>
            <a:ext cx="4589493" cy="157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Git </a:t>
            </a:r>
            <a:r>
              <a:rPr lang="zh-TW" altLang="en-US" sz="40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簡介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6FED77-8816-BA7E-9FFA-C9FDAB775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55" b="1"/>
          <a:stretch/>
        </p:blipFill>
        <p:spPr>
          <a:xfrm>
            <a:off x="1" y="10"/>
            <a:ext cx="6292357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A4548EBD-3395-39A0-3E6F-CEB60A09A344}"/>
              </a:ext>
            </a:extLst>
          </p:cNvPr>
          <p:cNvSpPr txBox="1"/>
          <p:nvPr/>
        </p:nvSpPr>
        <p:spPr>
          <a:xfrm>
            <a:off x="6496424" y="1571512"/>
            <a:ext cx="4961602" cy="49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是由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Linux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核心開發人員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Linus Torvalds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於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2005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年開發的分散式版本控制系統（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distributed revision control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）</a:t>
            </a: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分散式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：為避免像集中式版本控制系統只存取最新的歷史記錄，導致若線上倉庫當機就會有無法協作的風險，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讓用戶備份整個倉庫到本地資料夾，若線上倉庫有問題只要任一開發人員有用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備份倉庫，就可以復原倉庫、挽救程式。也便於開發人員在本地開分支獨立開發，完成後再提交到線上倉庫。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版本控制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：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透過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.git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的隱藏子目錄，管理檔案更新的歷史記錄，讓開發人員可以切換到指定的分支、指定的歷史本版。</a:t>
            </a:r>
          </a:p>
        </p:txBody>
      </p:sp>
    </p:spTree>
    <p:extLst>
      <p:ext uri="{BB962C8B-B14F-4D97-AF65-F5344CB8AC3E}">
        <p14:creationId xmlns:p14="http://schemas.microsoft.com/office/powerpoint/2010/main" val="21327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在本地端設置遠端儲存庫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CA1471-2486-DBB8-3DCF-9FC5A2FEB115}"/>
              </a:ext>
            </a:extLst>
          </p:cNvPr>
          <p:cNvSpPr txBox="1"/>
          <p:nvPr/>
        </p:nvSpPr>
        <p:spPr>
          <a:xfrm>
            <a:off x="854596" y="1811255"/>
            <a:ext cx="811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+mj-lt"/>
              </a:rPr>
              <a:t>git remote </a:t>
            </a:r>
            <a:r>
              <a:rPr lang="en-US" altLang="zh-TW" sz="3200">
                <a:latin typeface="+mj-lt"/>
              </a:rPr>
              <a:t>add origin </a:t>
            </a:r>
            <a:r>
              <a:rPr lang="en-US" altLang="zh-TW" sz="3200" dirty="0">
                <a:latin typeface="+mj-lt"/>
              </a:rPr>
              <a:t>&lt;</a:t>
            </a:r>
            <a:r>
              <a:rPr lang="en-US" altLang="zh-TW" sz="3200" dirty="0" err="1">
                <a:latin typeface="+mj-lt"/>
              </a:rPr>
              <a:t>url</a:t>
            </a:r>
            <a:r>
              <a:rPr lang="en-US" altLang="zh-TW" sz="3200" dirty="0">
                <a:latin typeface="+mj-lt"/>
              </a:rPr>
              <a:t>&gt; 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圖片 3" descr="一張含有 文字, 電子產品, 螢幕擷取畫面, 軟體 的圖片">
            <a:extLst>
              <a:ext uri="{FF2B5EF4-FFF2-40B4-BE49-F238E27FC236}">
                <a16:creationId xmlns:a16="http://schemas.microsoft.com/office/drawing/2014/main" id="{E794200E-AABA-85F4-34ED-30D097DB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7" y="2718318"/>
            <a:ext cx="6262325" cy="330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電子產品, 螢幕擷取畫面, 軟體 的圖片">
            <a:extLst>
              <a:ext uri="{FF2B5EF4-FFF2-40B4-BE49-F238E27FC236}">
                <a16:creationId xmlns:a16="http://schemas.microsoft.com/office/drawing/2014/main" id="{83719F48-B820-F044-CD8C-93C112EC2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0"/>
          <a:stretch/>
        </p:blipFill>
        <p:spPr>
          <a:xfrm>
            <a:off x="7127500" y="2779952"/>
            <a:ext cx="4956398" cy="215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2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強制合併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92222" y="5511753"/>
            <a:ext cx="811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1" dirty="0">
                <a:solidFill>
                  <a:srgbClr val="FF0000"/>
                </a:solidFill>
              </a:rPr>
              <a:t>fatal: refusing to merge unrelated histories</a:t>
            </a:r>
            <a:r>
              <a:rPr lang="en-US" altLang="zh-TW" b="1" dirty="0"/>
              <a:t> </a:t>
            </a:r>
          </a:p>
          <a:p>
            <a:r>
              <a:rPr lang="zh-TW" altLang="en-US" dirty="0"/>
              <a:t>通常是因為你的本地分支和遠端分支的歷史（</a:t>
            </a:r>
            <a:r>
              <a:rPr lang="en-US" altLang="zh-TW" dirty="0"/>
              <a:t>commit </a:t>
            </a:r>
            <a:r>
              <a:rPr lang="zh-TW" altLang="en-US" dirty="0"/>
              <a:t>歷史）是不相關的，而 </a:t>
            </a:r>
            <a:r>
              <a:rPr lang="en-US" altLang="zh-TW" dirty="0"/>
              <a:t>Git </a:t>
            </a:r>
            <a:r>
              <a:rPr lang="zh-TW" altLang="en-US" dirty="0"/>
              <a:t>默認不允許這樣的合併。</a:t>
            </a:r>
          </a:p>
        </p:txBody>
      </p:sp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888FC87-361F-ED58-DD70-71C0097A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2" y="1718712"/>
            <a:ext cx="5524540" cy="36385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771C5C-FA19-7C6B-18E0-D6ADF3492E15}"/>
              </a:ext>
            </a:extLst>
          </p:cNvPr>
          <p:cNvSpPr txBox="1"/>
          <p:nvPr/>
        </p:nvSpPr>
        <p:spPr>
          <a:xfrm>
            <a:off x="6842449" y="2431081"/>
            <a:ext cx="51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git pull origin main --allow-unrelated-histories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8" name="圖片 7" descr="一張含有 文字, 電子產品, 螢幕擷取畫面, 軟體 的圖片">
            <a:extLst>
              <a:ext uri="{FF2B5EF4-FFF2-40B4-BE49-F238E27FC236}">
                <a16:creationId xmlns:a16="http://schemas.microsoft.com/office/drawing/2014/main" id="{269A1CC6-B171-85BF-5B7B-93428F54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9" r="3174" b="7529"/>
          <a:stretch/>
        </p:blipFill>
        <p:spPr>
          <a:xfrm>
            <a:off x="6842449" y="2946331"/>
            <a:ext cx="5181564" cy="1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上傳新分支</a:t>
            </a:r>
          </a:p>
        </p:txBody>
      </p:sp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3C1CDD3-CBB2-957A-D8B5-14E47E02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0" r="3159"/>
          <a:stretch/>
        </p:blipFill>
        <p:spPr>
          <a:xfrm>
            <a:off x="755255" y="2061254"/>
            <a:ext cx="5338020" cy="2735492"/>
          </a:xfrm>
          <a:prstGeom prst="rect">
            <a:avLst/>
          </a:prstGeom>
        </p:spPr>
      </p:pic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67CD491-B7FF-F618-AB0E-9C9600122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3" r="1445"/>
          <a:stretch/>
        </p:blipFill>
        <p:spPr>
          <a:xfrm>
            <a:off x="6226736" y="1846335"/>
            <a:ext cx="5831802" cy="29438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54E04D-32D2-AD2A-8419-E829530C41B9}"/>
              </a:ext>
            </a:extLst>
          </p:cNvPr>
          <p:cNvSpPr/>
          <p:nvPr/>
        </p:nvSpPr>
        <p:spPr>
          <a:xfrm>
            <a:off x="9293290" y="2945674"/>
            <a:ext cx="1065555" cy="21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文字, 螢幕擷取畫面, 軟體, 電腦 的圖片">
            <a:extLst>
              <a:ext uri="{FF2B5EF4-FFF2-40B4-BE49-F238E27FC236}">
                <a16:creationId xmlns:a16="http://schemas.microsoft.com/office/drawing/2014/main" id="{AA3B99E7-36D0-62CF-A808-AE9B41600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5" t="59497" r="29478" b="20508"/>
          <a:stretch/>
        </p:blipFill>
        <p:spPr>
          <a:xfrm>
            <a:off x="6390947" y="5159853"/>
            <a:ext cx="4665306" cy="13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9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合併分支</a:t>
            </a: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4A72E7C-2120-0D92-175A-4010821F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8" r="29311" b="24293"/>
          <a:stretch/>
        </p:blipFill>
        <p:spPr>
          <a:xfrm>
            <a:off x="1058091" y="2697089"/>
            <a:ext cx="5904412" cy="16593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FDBEB7-3D77-E323-7EB9-59B7D080B670}"/>
              </a:ext>
            </a:extLst>
          </p:cNvPr>
          <p:cNvSpPr txBox="1"/>
          <p:nvPr/>
        </p:nvSpPr>
        <p:spPr>
          <a:xfrm>
            <a:off x="1050127" y="1587096"/>
            <a:ext cx="399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checkout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switch main </a:t>
            </a:r>
            <a:endParaRPr lang="zh-TW" altLang="en-US" sz="2400" dirty="0"/>
          </a:p>
        </p:txBody>
      </p:sp>
      <p:pic>
        <p:nvPicPr>
          <p:cNvPr id="13" name="圖片 1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55DFEB5-74D1-5950-C6DE-EE61F1A8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53048" r="15903" b="22000"/>
          <a:stretch/>
        </p:blipFill>
        <p:spPr>
          <a:xfrm>
            <a:off x="1013692" y="4615185"/>
            <a:ext cx="5948811" cy="1837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5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設置遠端庫</a:t>
              </a:r>
              <a:endParaRPr lang="en-US" altLang="zh-TW" sz="2400" kern="1200" dirty="0">
                <a:ea typeface="新細明體" panose="02020500000000000000" pitchFamily="18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97372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59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1050128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add 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1050127" y="1587096"/>
            <a:ext cx="399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將檔案或目錄新增到索引 </a:t>
            </a:r>
            <a:r>
              <a:rPr lang="en-US" altLang="zh-TW" sz="2400" dirty="0">
                <a:highlight>
                  <a:srgbClr val="FFFF00"/>
                </a:highlight>
              </a:rPr>
              <a:t>(-A)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pic>
        <p:nvPicPr>
          <p:cNvPr id="7" name="圖片 6" descr="一張含有 文字, 軟體, 多媒體軟體, 字型 的圖片&#10;&#10;自動產生的描述">
            <a:extLst>
              <a:ext uri="{FF2B5EF4-FFF2-40B4-BE49-F238E27FC236}">
                <a16:creationId xmlns:a16="http://schemas.microsoft.com/office/drawing/2014/main" id="{8FF863AA-DD97-8D13-B578-44EA4C601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1"/>
          <a:stretch/>
        </p:blipFill>
        <p:spPr>
          <a:xfrm>
            <a:off x="6494222" y="2617509"/>
            <a:ext cx="4174352" cy="215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6B5888F-39C1-6FFF-3FEE-674F5CC54409}"/>
              </a:ext>
            </a:extLst>
          </p:cNvPr>
          <p:cNvSpPr txBox="1"/>
          <p:nvPr/>
        </p:nvSpPr>
        <p:spPr>
          <a:xfrm>
            <a:off x="6863643" y="740417"/>
            <a:ext cx="3804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status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ABA08D-E1DF-DD69-949F-A4FB6BED5F09}"/>
              </a:ext>
            </a:extLst>
          </p:cNvPr>
          <p:cNvSpPr txBox="1"/>
          <p:nvPr/>
        </p:nvSpPr>
        <p:spPr>
          <a:xfrm>
            <a:off x="6863643" y="1561682"/>
            <a:ext cx="29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顯示工作目錄狀態</a:t>
            </a:r>
          </a:p>
        </p:txBody>
      </p:sp>
      <p:pic>
        <p:nvPicPr>
          <p:cNvPr id="17" name="圖片 16" descr="一張含有 文字, 螢幕擷取畫面, 軟體, 陳列 的圖片">
            <a:extLst>
              <a:ext uri="{FF2B5EF4-FFF2-40B4-BE49-F238E27FC236}">
                <a16:creationId xmlns:a16="http://schemas.microsoft.com/office/drawing/2014/main" id="{8C8974B0-B770-8C51-0934-9085B2CD6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167" r="32223" b="41719"/>
          <a:stretch/>
        </p:blipFill>
        <p:spPr>
          <a:xfrm>
            <a:off x="646195" y="2432658"/>
            <a:ext cx="5201833" cy="265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2310B8-C106-1DB3-6ABE-5596728F580B}"/>
              </a:ext>
            </a:extLst>
          </p:cNvPr>
          <p:cNvSpPr txBox="1"/>
          <p:nvPr/>
        </p:nvSpPr>
        <p:spPr>
          <a:xfrm>
            <a:off x="1250386" y="5559259"/>
            <a:ext cx="465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git add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.</a:t>
            </a:r>
            <a:r>
              <a:rPr lang="en-US" altLang="zh-TW" sz="2400" dirty="0"/>
              <a:t> </a:t>
            </a:r>
            <a:r>
              <a:rPr lang="zh-TW" altLang="en-US" sz="2400" dirty="0"/>
              <a:t>加入目前索引內所有檔案</a:t>
            </a:r>
          </a:p>
        </p:txBody>
      </p:sp>
    </p:spTree>
    <p:extLst>
      <p:ext uri="{BB962C8B-B14F-4D97-AF65-F5344CB8AC3E}">
        <p14:creationId xmlns:p14="http://schemas.microsoft.com/office/powerpoint/2010/main" val="51171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commit</a:t>
            </a:r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-m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將更改提交到本地儲存庫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F3E5FD-0E13-A8EA-9F97-5F9D55D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r="3941"/>
          <a:stretch/>
        </p:blipFill>
        <p:spPr>
          <a:xfrm>
            <a:off x="4681899" y="1696494"/>
            <a:ext cx="6779913" cy="494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86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push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將更改提交到遠端</a:t>
            </a:r>
          </a:p>
        </p:txBody>
      </p:sp>
      <p:pic>
        <p:nvPicPr>
          <p:cNvPr id="7" name="圖片 6" descr="一張含有 文字, 電子產品, 螢幕擷取畫面, 軟體 的圖片">
            <a:extLst>
              <a:ext uri="{FF2B5EF4-FFF2-40B4-BE49-F238E27FC236}">
                <a16:creationId xmlns:a16="http://schemas.microsoft.com/office/drawing/2014/main" id="{8CEFED0C-EDDB-C5BE-97A7-44D24E00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2"/>
          <a:stretch/>
        </p:blipFill>
        <p:spPr>
          <a:xfrm>
            <a:off x="938872" y="2964887"/>
            <a:ext cx="7113727" cy="241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08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log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BA3F370-C157-A24D-AB40-9E4C55F5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53" y="776934"/>
            <a:ext cx="5524540" cy="586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CE764EB-B479-41DB-FAA3-0C946E31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6" y="1737973"/>
            <a:ext cx="7270353" cy="45414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BF8442-AA8F-FFBE-EA40-B15030066F69}"/>
              </a:ext>
            </a:extLst>
          </p:cNvPr>
          <p:cNvSpPr/>
          <p:nvPr/>
        </p:nvSpPr>
        <p:spPr>
          <a:xfrm>
            <a:off x="1005514" y="2932611"/>
            <a:ext cx="1659309" cy="260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AAF0A2-D3CF-D0A9-591B-E58596781B48}"/>
              </a:ext>
            </a:extLst>
          </p:cNvPr>
          <p:cNvSpPr/>
          <p:nvPr/>
        </p:nvSpPr>
        <p:spPr>
          <a:xfrm>
            <a:off x="5486400" y="2067169"/>
            <a:ext cx="609600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C2942814-23E5-8787-8F7F-A544FA9A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242" y="1912508"/>
            <a:ext cx="720000" cy="720000"/>
          </a:xfrm>
          <a:prstGeom prst="rect">
            <a:avLst/>
          </a:prstGeom>
        </p:spPr>
      </p:pic>
      <p:pic>
        <p:nvPicPr>
          <p:cNvPr id="13" name="圖形 12" descr="識別證 外框">
            <a:extLst>
              <a:ext uri="{FF2B5EF4-FFF2-40B4-BE49-F238E27FC236}">
                <a16:creationId xmlns:a16="http://schemas.microsoft.com/office/drawing/2014/main" id="{4536D01E-0698-7778-4AE6-F1722F465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263" y="2223520"/>
            <a:ext cx="720000" cy="720000"/>
          </a:xfrm>
          <a:prstGeom prst="rect">
            <a:avLst/>
          </a:prstGeom>
        </p:spPr>
      </p:pic>
      <p:pic>
        <p:nvPicPr>
          <p:cNvPr id="15" name="圖形 14" descr="徽章 3 外框">
            <a:extLst>
              <a:ext uri="{FF2B5EF4-FFF2-40B4-BE49-F238E27FC236}">
                <a16:creationId xmlns:a16="http://schemas.microsoft.com/office/drawing/2014/main" id="{893A050B-9302-7BE6-63FE-9E91838D5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8973" y="4970989"/>
            <a:ext cx="720000" cy="72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CBD6280-1D32-1455-A746-70BD3ED9B7CD}"/>
              </a:ext>
            </a:extLst>
          </p:cNvPr>
          <p:cNvSpPr/>
          <p:nvPr/>
        </p:nvSpPr>
        <p:spPr>
          <a:xfrm>
            <a:off x="4809394" y="5040770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268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6CA55A-E20C-6CB6-9A14-0C58579D73A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G</a:t>
            </a:r>
            <a:r>
              <a:rPr lang="en-US" altLang="zh-TW" kern="12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it</a:t>
            </a: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D668FD71-EAAF-4A4F-31AA-2DE761E2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"/>
          <a:stretch/>
        </p:blipFill>
        <p:spPr>
          <a:xfrm>
            <a:off x="4182817" y="1739153"/>
            <a:ext cx="7218800" cy="456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06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8ED3D9-5F96-A6D7-EC93-A920D582964F}"/>
              </a:ext>
            </a:extLst>
          </p:cNvPr>
          <p:cNvSpPr txBox="1"/>
          <p:nvPr/>
        </p:nvSpPr>
        <p:spPr>
          <a:xfrm>
            <a:off x="1016001" y="1985084"/>
            <a:ext cx="2850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Invitation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collaborators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10AAA8D-F0F7-BA2B-3DD1-3AAEB9A9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3143" r="16810" b="23524"/>
          <a:stretch/>
        </p:blipFill>
        <p:spPr>
          <a:xfrm>
            <a:off x="854596" y="3635835"/>
            <a:ext cx="540802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793B474-F969-57B8-1B08-F0E4E16DB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22766" r="26370" b="47127"/>
          <a:stretch/>
        </p:blipFill>
        <p:spPr>
          <a:xfrm>
            <a:off x="6617267" y="1364290"/>
            <a:ext cx="5092794" cy="206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99C45FA-044C-E20C-1A60-2626694D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5143" r="26522" b="56381"/>
          <a:stretch/>
        </p:blipFill>
        <p:spPr>
          <a:xfrm>
            <a:off x="6617266" y="3813512"/>
            <a:ext cx="5129053" cy="1966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22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Main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分支保護</a:t>
            </a:r>
          </a:p>
        </p:txBody>
      </p:sp>
      <p:pic>
        <p:nvPicPr>
          <p:cNvPr id="3" name="圖片 2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D546A9A-6BB6-D614-E832-F473AD1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1" r="32615" b="36111"/>
          <a:stretch/>
        </p:blipFill>
        <p:spPr>
          <a:xfrm>
            <a:off x="343099" y="2828925"/>
            <a:ext cx="112045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9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版本控制</a:t>
            </a:r>
            <a:r>
              <a:rPr lang="en-US" altLang="zh-TW" dirty="0"/>
              <a:t>_</a:t>
            </a:r>
            <a:r>
              <a:rPr lang="zh-TW" altLang="en-US" dirty="0"/>
              <a:t>重置</a:t>
            </a:r>
            <a:r>
              <a:rPr lang="en-US" altLang="zh-TW" dirty="0"/>
              <a:t>reset</a:t>
            </a:r>
            <a:r>
              <a:rPr lang="zh-TW" altLang="en-US" dirty="0"/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3D5F5F-7964-24EA-2B94-949BD150D01E}"/>
              </a:ext>
            </a:extLst>
          </p:cNvPr>
          <p:cNvSpPr txBox="1"/>
          <p:nvPr/>
        </p:nvSpPr>
        <p:spPr>
          <a:xfrm>
            <a:off x="1023668" y="2081349"/>
            <a:ext cx="8116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reset 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可以用於取消</a:t>
            </a:r>
            <a:r>
              <a:rPr lang="zh-TW" altLang="en-US" sz="3200" dirty="0">
                <a:solidFill>
                  <a:srgbClr val="00B0F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暫存檔案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回退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、或者修改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 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的內容</a:t>
            </a:r>
          </a:p>
        </p:txBody>
      </p:sp>
      <p:pic>
        <p:nvPicPr>
          <p:cNvPr id="6" name="圖片 5" descr="一張含有 文字, 螢幕擷取畫面, 軟體, 電腦圖示 的圖片">
            <a:extLst>
              <a:ext uri="{FF2B5EF4-FFF2-40B4-BE49-F238E27FC236}">
                <a16:creationId xmlns:a16="http://schemas.microsoft.com/office/drawing/2014/main" id="{D26D478E-C318-FD33-3886-E56242B0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4" t="29070" r="16262" b="32159"/>
          <a:stretch/>
        </p:blipFill>
        <p:spPr>
          <a:xfrm>
            <a:off x="965924" y="3360574"/>
            <a:ext cx="6573211" cy="3175639"/>
          </a:xfrm>
          <a:prstGeom prst="rect">
            <a:avLst/>
          </a:prstGeom>
        </p:spPr>
      </p:pic>
      <p:pic>
        <p:nvPicPr>
          <p:cNvPr id="8" name="圖片 7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EC95CAD-5AC7-FF38-CCB7-23A8B06F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0"/>
          <a:stretch/>
        </p:blipFill>
        <p:spPr>
          <a:xfrm>
            <a:off x="7552665" y="2722380"/>
            <a:ext cx="4364870" cy="32927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941AC1-8014-B795-757C-885DC2360A0D}"/>
              </a:ext>
            </a:extLst>
          </p:cNvPr>
          <p:cNvSpPr/>
          <p:nvPr/>
        </p:nvSpPr>
        <p:spPr>
          <a:xfrm>
            <a:off x="7976343" y="3360574"/>
            <a:ext cx="2803623" cy="135635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19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–soft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soft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 descr="一張含有 文字, 螢幕擷取畫面, 多媒體軟體, 軟體 的圖片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1" y="2647927"/>
            <a:ext cx="6661150" cy="37468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234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這個模式下的 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reset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，工作目錄跟暫存區的檔案都不會被丟掉，所以看起來就只有 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HEAD 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的移動而已。也因此，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Commit 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拆出來的檔案會直接放在暫存區。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66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–hard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hard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71" y="2647927"/>
            <a:ext cx="6661150" cy="37468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0" i="0" dirty="0">
                <a:solidFill>
                  <a:srgbClr val="233452"/>
                </a:solidFill>
                <a:effectLst/>
                <a:latin typeface="-apple-system"/>
              </a:rPr>
              <a:t>在這個模式下，不管是工作目錄以及暫存區的檔案都會丟掉。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372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檔案名稱中文亂碼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FDA73D-A569-4EE7-7D4E-7211FCA47ED9}"/>
              </a:ext>
            </a:extLst>
          </p:cNvPr>
          <p:cNvSpPr txBox="1"/>
          <p:nvPr/>
        </p:nvSpPr>
        <p:spPr>
          <a:xfrm>
            <a:off x="1015999" y="1985084"/>
            <a:ext cx="8340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</a:t>
            </a:r>
            <a:r>
              <a:rPr lang="en-US" altLang="zh-TW" sz="3600" b="1" dirty="0">
                <a:highlight>
                  <a:srgbClr val="FFFF00"/>
                </a:highlight>
              </a:rPr>
              <a:t>git config --global core.quotepath</a:t>
            </a:r>
            <a:r>
              <a:rPr lang="en-US" altLang="zh-TW" sz="3600" b="1" dirty="0"/>
              <a:t> </a:t>
            </a:r>
            <a:r>
              <a:rPr lang="en-US" altLang="zh-TW" sz="3600" b="1" dirty="0">
                <a:solidFill>
                  <a:srgbClr val="FF0000"/>
                </a:solidFill>
              </a:rPr>
              <a:t>off</a:t>
            </a:r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告訴 </a:t>
            </a:r>
            <a:r>
              <a:rPr lang="en-US" altLang="zh-TW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在顯示資料名稱時使用原始的非轉義字元。</a:t>
            </a:r>
            <a:endParaRPr lang="en-US" altLang="zh-TW" sz="2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10D35-7764-81A5-F791-AD9700FE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054F0C-10CF-59E3-B44F-06E97963F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778643D-AFCE-5827-2EC9-7917942C8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854F4-AD5F-F577-6C0B-AF7021FC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ED825-B4F2-80AE-FA94-03E5DD0E3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40EA6F3-778F-88DE-694A-C241BAF46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4FA722A-E181-AF0C-104C-7D3BDEBA4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7BA646A-6B33-D746-6DAF-C3357FCD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DBCB4C-34EE-25F7-2A27-8C6AEDA3A3C1}"/>
              </a:ext>
            </a:extLst>
          </p:cNvPr>
          <p:cNvSpPr txBox="1"/>
          <p:nvPr/>
        </p:nvSpPr>
        <p:spPr>
          <a:xfrm>
            <a:off x="1206499" y="1079813"/>
            <a:ext cx="977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 </a:t>
            </a:r>
            <a:r>
              <a:rPr lang="en-US" altLang="zh-TW" sz="40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zh-TW" altLang="en-US" sz="40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語法小遊戲</a:t>
            </a:r>
            <a:endParaRPr lang="en-US" altLang="zh-TW" sz="2800" dirty="0">
              <a:solidFill>
                <a:srgbClr val="FF0000"/>
              </a:solidFill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5" name="圖片 4" descr="一張含有 文字, 螢幕擷取畫面, 軟體, 多媒體軟體 的圖片">
            <a:extLst>
              <a:ext uri="{FF2B5EF4-FFF2-40B4-BE49-F238E27FC236}">
                <a16:creationId xmlns:a16="http://schemas.microsoft.com/office/drawing/2014/main" id="{8750A261-3951-A1E5-5023-33F90D121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70" y="2134886"/>
            <a:ext cx="8721349" cy="41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7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設置遠端庫</a:t>
              </a:r>
              <a:endParaRPr lang="en-US" altLang="zh-TW" sz="2400" kern="1200" dirty="0">
                <a:latin typeface="華康宗楷體W7" panose="03000709000000000000" pitchFamily="65" charset="-120"/>
                <a:ea typeface="華康宗楷體W7" panose="03000709000000000000" pitchFamily="65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77006C9-8AEC-8967-B315-C39D57499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5" r="1330"/>
          <a:stretch/>
        </p:blipFill>
        <p:spPr>
          <a:xfrm>
            <a:off x="494791" y="1447499"/>
            <a:ext cx="10279530" cy="512201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創建遠端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(git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hub)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儲存庫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7248338" y="1933581"/>
            <a:ext cx="186577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8513744" y="1474861"/>
            <a:ext cx="579718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7282" y="701125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189" y="1192508"/>
            <a:ext cx="720000" cy="720000"/>
          </a:xfrm>
          <a:prstGeom prst="rect">
            <a:avLst/>
          </a:prstGeom>
        </p:spPr>
      </p:pic>
      <p:pic>
        <p:nvPicPr>
          <p:cNvPr id="21" name="圖形 20" descr="徽章 3 外框">
            <a:extLst>
              <a:ext uri="{FF2B5EF4-FFF2-40B4-BE49-F238E27FC236}">
                <a16:creationId xmlns:a16="http://schemas.microsoft.com/office/drawing/2014/main" id="{DE0ED63C-1BDF-6F27-96D7-1A507AE30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4957" y="3971681"/>
            <a:ext cx="720000" cy="7200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4EFA5A8-11D0-7E93-568E-D4C75961FD7B}"/>
              </a:ext>
            </a:extLst>
          </p:cNvPr>
          <p:cNvSpPr/>
          <p:nvPr/>
        </p:nvSpPr>
        <p:spPr>
          <a:xfrm>
            <a:off x="3705583" y="4109292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21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複製遠端儲存庫位址</a:t>
            </a:r>
          </a:p>
        </p:txBody>
      </p:sp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FC378DF4-A230-3343-90BC-A067086FE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8"/>
          <a:stretch/>
        </p:blipFill>
        <p:spPr>
          <a:xfrm>
            <a:off x="492511" y="1460360"/>
            <a:ext cx="10207877" cy="5026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6746315" y="4790334"/>
            <a:ext cx="509121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6351015" y="3136083"/>
            <a:ext cx="100985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218" y="2426992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875" y="52166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下載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，並設置使用者</a:t>
            </a:r>
          </a:p>
        </p:txBody>
      </p:sp>
      <p:pic>
        <p:nvPicPr>
          <p:cNvPr id="3" name="圖片 2" descr="一張含有 文字, 電子產品, 電腦, 螢幕擷取畫面 的圖片&#10;&#10;自動產生的描述">
            <a:extLst>
              <a:ext uri="{FF2B5EF4-FFF2-40B4-BE49-F238E27FC236}">
                <a16:creationId xmlns:a16="http://schemas.microsoft.com/office/drawing/2014/main" id="{8FACB44E-EF1A-291B-9CDB-733DAE67E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3" y="2138366"/>
            <a:ext cx="6246268" cy="379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A9B176-84AF-3993-26A8-441B4186F1CF}"/>
              </a:ext>
            </a:extLst>
          </p:cNvPr>
          <p:cNvSpPr/>
          <p:nvPr/>
        </p:nvSpPr>
        <p:spPr>
          <a:xfrm>
            <a:off x="4731327" y="3643745"/>
            <a:ext cx="1558637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0D1E40-A2A7-40D4-FE42-B93A4DDE477D}"/>
              </a:ext>
            </a:extLst>
          </p:cNvPr>
          <p:cNvSpPr/>
          <p:nvPr/>
        </p:nvSpPr>
        <p:spPr>
          <a:xfrm>
            <a:off x="3143250" y="3333751"/>
            <a:ext cx="806450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25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19466-7606-F4FF-7F7B-D7998F9B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139B9-0634-CEDC-81FE-1742576B7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C47000-2183-FC85-3D0A-0D0C46063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959B1C-3978-DEB9-D3B6-68D7B7B3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3E5F71-22EE-0C32-EC7D-7429ED816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AB7F5C-158B-A9BE-8227-3FB655361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EED3F62-F224-0849-90C7-494A9AA8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D9532C9-A16C-C7EA-57CA-EB3665B1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1C364C-CB04-13ED-7B61-6AC4EFB1413D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B96CE62-A21C-533B-AAD8-B7B142029EC8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CD1E0294-DFDC-96F4-CD15-1C21A3297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F61CD074-219C-FA62-8CD6-09E75E275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592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B0BC4-DC2E-D8C6-3500-3152309D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8ED77-02ED-D388-A3EF-654B0BDB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CA8CF2-C590-6E31-2D31-14EC2AC9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9F636E-EF8C-A007-8B98-9838ADD69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89895-A2B6-BC59-B611-A515C717F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C3C941-F924-A8F6-3BFF-89828124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67491FE-6489-4B42-F124-862E71E1C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8FF1BBC-41AE-517F-0380-BDECCB0E4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1A3414-9F16-6854-1FF9-5F9D9DD3B245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創建本地資料夾並轉為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C06DFA9-22D0-30C7-C539-E0C66182B715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DFC4C7EB-7FB4-78CB-4924-0C60B3EE5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82D3EB54-DB0C-4BED-963E-69951B0B6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31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設置遠端庫</a:t>
              </a:r>
              <a:endParaRPr lang="en-US" altLang="zh-TW" sz="2400" kern="1200" dirty="0">
                <a:latin typeface="華康宗楷體W7" panose="03000709000000000000" pitchFamily="65" charset="-120"/>
                <a:ea typeface="華康宗楷體W7" panose="03000709000000000000" pitchFamily="65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5908</TotalTime>
  <Words>550</Words>
  <Application>Microsoft Office PowerPoint</Application>
  <PresentationFormat>寬螢幕</PresentationFormat>
  <Paragraphs>91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-apple-system</vt:lpstr>
      <vt:lpstr>Monaco</vt:lpstr>
      <vt:lpstr>華康宗楷體W7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Lyndon Yeh</dc:creator>
  <cp:lastModifiedBy>Lyndon Yeh</cp:lastModifiedBy>
  <cp:revision>19</cp:revision>
  <dcterms:created xsi:type="dcterms:W3CDTF">2023-11-04T01:16:35Z</dcterms:created>
  <dcterms:modified xsi:type="dcterms:W3CDTF">2024-11-04T16:28:06Z</dcterms:modified>
</cp:coreProperties>
</file>